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8C"/>
    <a:srgbClr val="48A6BC"/>
    <a:srgbClr val="85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049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0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2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4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1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3EE3A-6D60-43FB-BABA-2BE56D766B63}" type="datetimeFigureOut">
              <a:rPr lang="ko-KR" altLang="en-US" smtClean="0"/>
              <a:t>2017-05-21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0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" y="-523864"/>
            <a:ext cx="12128106" cy="790572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299805" y="632805"/>
            <a:ext cx="5592390" cy="559239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5C3D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1210" y="1891010"/>
            <a:ext cx="476957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dirty="0">
                <a:solidFill>
                  <a:srgbClr val="347B8C"/>
                </a:solidFill>
                <a:latin typeface="Arial Black" panose="020B0A04020102020204" pitchFamily="34" charset="0"/>
              </a:rPr>
              <a:t>R Crawling</a:t>
            </a:r>
            <a:endParaRPr lang="en-US" altLang="ko-KR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2873" y="3429000"/>
            <a:ext cx="316625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20121085 </a:t>
            </a:r>
            <a:r>
              <a:rPr lang="ko-KR" altLang="en-US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임동욱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b="0" cap="none" spc="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20120278 </a:t>
            </a:r>
            <a:r>
              <a:rPr lang="ko-KR" altLang="en-US" sz="3000" b="0" cap="none" spc="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김언찬</a:t>
            </a:r>
            <a:endParaRPr lang="en-US" altLang="ko-KR" sz="3000" b="0" cap="none" spc="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20120136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김기연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20120463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노상현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10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2" y="1885115"/>
            <a:ext cx="6882066" cy="3476877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74" name="직사각형 73"/>
          <p:cNvSpPr/>
          <p:nvPr/>
        </p:nvSpPr>
        <p:spPr>
          <a:xfrm>
            <a:off x="2108916" y="2906136"/>
            <a:ext cx="1008919" cy="10287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2323905" y="2950537"/>
            <a:ext cx="793930" cy="419604"/>
            <a:chOff x="8613130" y="5922337"/>
            <a:chExt cx="873323" cy="461564"/>
          </a:xfrm>
        </p:grpSpPr>
        <p:sp>
          <p:nvSpPr>
            <p:cNvPr id="76" name="TextBox 7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447" r="24599" b="10998"/>
          <a:stretch/>
        </p:blipFill>
        <p:spPr>
          <a:xfrm>
            <a:off x="4719395" y="2415247"/>
            <a:ext cx="933653" cy="950254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885851" y="3035141"/>
            <a:ext cx="1534394" cy="707697"/>
            <a:chOff x="8236333" y="6090848"/>
            <a:chExt cx="1534394" cy="707697"/>
          </a:xfrm>
        </p:grpSpPr>
        <p:sp>
          <p:nvSpPr>
            <p:cNvPr id="79" name="TextBox 78"/>
            <p:cNvSpPr txBox="1"/>
            <p:nvPr/>
          </p:nvSpPr>
          <p:spPr>
            <a:xfrm>
              <a:off x="8236333" y="6429213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566" y="6090848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89" y="2239425"/>
            <a:ext cx="2548393" cy="159143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2" name="타원 81"/>
          <p:cNvSpPr/>
          <p:nvPr/>
        </p:nvSpPr>
        <p:spPr>
          <a:xfrm>
            <a:off x="6292746" y="20955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8205760" y="3721499"/>
            <a:ext cx="848879" cy="335757"/>
            <a:chOff x="8613130" y="5910614"/>
            <a:chExt cx="9337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/>
          <p:cNvSpPr txBox="1"/>
          <p:nvPr/>
        </p:nvSpPr>
        <p:spPr>
          <a:xfrm>
            <a:off x="6243958" y="209553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18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38" y="2238391"/>
            <a:ext cx="2548393" cy="158176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8" name="타원 87"/>
          <p:cNvSpPr/>
          <p:nvPr/>
        </p:nvSpPr>
        <p:spPr>
          <a:xfrm>
            <a:off x="9017795" y="2089665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67164" y="3713992"/>
            <a:ext cx="848879" cy="335757"/>
            <a:chOff x="8613130" y="5910614"/>
            <a:chExt cx="933767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91"/>
          <p:cNvSpPr txBox="1"/>
          <p:nvPr/>
        </p:nvSpPr>
        <p:spPr>
          <a:xfrm>
            <a:off x="8969007" y="20896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19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59417" y="1751173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7803" y="175854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17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8" y="4396960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96" name="타원 95"/>
          <p:cNvSpPr/>
          <p:nvPr/>
        </p:nvSpPr>
        <p:spPr>
          <a:xfrm>
            <a:off x="3295355" y="4244563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4724" y="5868890"/>
            <a:ext cx="848879" cy="335757"/>
            <a:chOff x="8613130" y="5910614"/>
            <a:chExt cx="933767" cy="369332"/>
          </a:xfrm>
        </p:grpSpPr>
        <p:sp>
          <p:nvSpPr>
            <p:cNvPr id="98" name="TextBox 97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/>
          <p:cNvSpPr txBox="1"/>
          <p:nvPr/>
        </p:nvSpPr>
        <p:spPr>
          <a:xfrm>
            <a:off x="3246567" y="42445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72" y="4358871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2" name="타원 101"/>
          <p:cNvSpPr/>
          <p:nvPr/>
        </p:nvSpPr>
        <p:spPr>
          <a:xfrm>
            <a:off x="6162729" y="420647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8112098" y="5830801"/>
            <a:ext cx="848879" cy="335757"/>
            <a:chOff x="8613130" y="5910614"/>
            <a:chExt cx="933767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05"/>
          <p:cNvSpPr txBox="1"/>
          <p:nvPr/>
        </p:nvSpPr>
        <p:spPr>
          <a:xfrm>
            <a:off x="6113941" y="420647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00" y="4337754"/>
            <a:ext cx="2548393" cy="1572562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8" name="타원 107"/>
          <p:cNvSpPr/>
          <p:nvPr/>
        </p:nvSpPr>
        <p:spPr>
          <a:xfrm>
            <a:off x="9032057" y="4184429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10981426" y="5808756"/>
            <a:ext cx="848879" cy="335757"/>
            <a:chOff x="8613130" y="5910614"/>
            <a:chExt cx="933767" cy="369332"/>
          </a:xfrm>
        </p:grpSpPr>
        <p:sp>
          <p:nvSpPr>
            <p:cNvPr id="110" name="TextBox 10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1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8983269" y="41844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" y="1923504"/>
            <a:ext cx="8327300" cy="446725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846318" y="2754462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R-studio </a:t>
            </a:r>
            <a:r>
              <a:rPr lang="ko-KR" altLang="en-US" sz="2400" b="1" dirty="0">
                <a:solidFill>
                  <a:srgbClr val="347B8C"/>
                </a:solidFill>
              </a:rPr>
              <a:t>설치 완료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6" name="폭발: 8pt 5"/>
          <p:cNvSpPr/>
          <p:nvPr/>
        </p:nvSpPr>
        <p:spPr>
          <a:xfrm>
            <a:off x="9599343" y="3420908"/>
            <a:ext cx="1472650" cy="1472650"/>
          </a:xfrm>
          <a:prstGeom prst="irregularSeal1">
            <a:avLst/>
          </a:prstGeom>
          <a:noFill/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92465" y="391207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But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03695" y="5098339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47B8C"/>
                </a:solidFill>
              </a:rPr>
              <a:t>한글 사용가능</a:t>
            </a:r>
            <a:r>
              <a:rPr lang="en-US" altLang="ko-KR" sz="2400" b="1" dirty="0">
                <a:solidFill>
                  <a:srgbClr val="347B8C"/>
                </a:solidFill>
              </a:rPr>
              <a:t>???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50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3" y="2631396"/>
            <a:ext cx="8327300" cy="3140379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15975" y="2906036"/>
            <a:ext cx="122079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93989" y="3166295"/>
            <a:ext cx="689106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84120" y="3959466"/>
            <a:ext cx="1342873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7459" y="4312868"/>
            <a:ext cx="91720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9723" y="1837033"/>
            <a:ext cx="10357080" cy="461665"/>
          </a:xfrm>
          <a:prstGeom prst="rect">
            <a:avLst/>
          </a:prstGeom>
          <a:noFill/>
          <a:ln w="25400">
            <a:solidFill>
              <a:srgbClr val="347B8C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347B8C"/>
                </a:solidFill>
              </a:rPr>
              <a:t>작성할 때는 문제 없지만 스크립트 파일을 불러올 때 한글 깨짐 현상 발생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1644" y="5923108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&gt; </a:t>
            </a:r>
            <a:r>
              <a:rPr lang="ko-KR" altLang="en-US" sz="2400" b="1" dirty="0">
                <a:solidFill>
                  <a:srgbClr val="347B8C"/>
                </a:solidFill>
              </a:rPr>
              <a:t>한글이 깨지지 않게 하려면</a:t>
            </a:r>
            <a:r>
              <a:rPr lang="en-US" altLang="ko-KR" sz="2400" b="1" dirty="0">
                <a:solidFill>
                  <a:srgbClr val="347B8C"/>
                </a:solidFill>
              </a:rPr>
              <a:t>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5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"/>
          <a:stretch/>
        </p:blipFill>
        <p:spPr>
          <a:xfrm>
            <a:off x="728163" y="1977610"/>
            <a:ext cx="8173920" cy="435903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3422580" y="3319375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2726229" y="3224739"/>
            <a:ext cx="1477160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115" y="2267221"/>
            <a:ext cx="3760296" cy="37798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500441" y="2829281"/>
            <a:ext cx="689106" cy="28951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670560" y="3039347"/>
            <a:ext cx="999960" cy="461564"/>
            <a:chOff x="8613130" y="5922337"/>
            <a:chExt cx="999960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6307321" y="2512948"/>
            <a:ext cx="388982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69994" y="2622581"/>
            <a:ext cx="999960" cy="461564"/>
            <a:chOff x="8613130" y="5922337"/>
            <a:chExt cx="999960" cy="461564"/>
          </a:xfrm>
        </p:grpSpPr>
        <p:sp>
          <p:nvSpPr>
            <p:cNvPr id="26" name="TextBox 25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7129086" y="3863441"/>
            <a:ext cx="470668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204026" y="3951983"/>
            <a:ext cx="999960" cy="461564"/>
            <a:chOff x="8613130" y="5922337"/>
            <a:chExt cx="999960" cy="461564"/>
          </a:xfrm>
        </p:grpSpPr>
        <p:sp>
          <p:nvSpPr>
            <p:cNvPr id="30" name="TextBox 29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click4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776" y="2512948"/>
            <a:ext cx="2967706" cy="28811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8912658" y="4413547"/>
            <a:ext cx="999960" cy="461564"/>
            <a:chOff x="8613130" y="5922337"/>
            <a:chExt cx="999960" cy="461564"/>
          </a:xfrm>
        </p:grpSpPr>
        <p:sp>
          <p:nvSpPr>
            <p:cNvPr id="34" name="TextBox 3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click5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10181472" y="5144384"/>
            <a:ext cx="569509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0386191" y="5248310"/>
            <a:ext cx="999960" cy="461564"/>
            <a:chOff x="8613130" y="5922337"/>
            <a:chExt cx="999960" cy="461564"/>
          </a:xfrm>
        </p:grpSpPr>
        <p:sp>
          <p:nvSpPr>
            <p:cNvPr id="37" name="TextBox 3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click6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3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>
          <a:xfrm>
            <a:off x="465401" y="1827951"/>
            <a:ext cx="8524340" cy="4576597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743" y="2585164"/>
            <a:ext cx="2975578" cy="30621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6491" y="2454507"/>
            <a:ext cx="178736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49316" y="2505243"/>
            <a:ext cx="999960" cy="461564"/>
            <a:chOff x="8613130" y="5922337"/>
            <a:chExt cx="999960" cy="461564"/>
          </a:xfrm>
        </p:grpSpPr>
        <p:sp>
          <p:nvSpPr>
            <p:cNvPr id="14" name="TextBox 1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3011154" y="4304860"/>
            <a:ext cx="999960" cy="461564"/>
            <a:chOff x="8613130" y="5922337"/>
            <a:chExt cx="999960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4272145" y="5389340"/>
            <a:ext cx="569509" cy="17976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502215" y="5482246"/>
            <a:ext cx="999960" cy="461564"/>
            <a:chOff x="8613130" y="5922337"/>
            <a:chExt cx="999960" cy="461564"/>
          </a:xfrm>
        </p:grpSpPr>
        <p:sp>
          <p:nvSpPr>
            <p:cNvPr id="23" name="TextBox 22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7979"/>
          <a:stretch/>
        </p:blipFill>
        <p:spPr>
          <a:xfrm>
            <a:off x="6424705" y="2132410"/>
            <a:ext cx="5241682" cy="381140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6825777" y="2434124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23983" y="275761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29930" y="3718175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52864" y="4147326"/>
            <a:ext cx="833819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폭발: 8pt 28"/>
          <p:cNvSpPr/>
          <p:nvPr/>
        </p:nvSpPr>
        <p:spPr>
          <a:xfrm>
            <a:off x="8716090" y="2679919"/>
            <a:ext cx="2371719" cy="2371719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210234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</a:t>
            </a:r>
            <a:r>
              <a:rPr lang="ko-KR" altLang="en-US" dirty="0">
                <a:solidFill>
                  <a:srgbClr val="347B8C"/>
                </a:solidFill>
              </a:rPr>
              <a:t>에서 패키지를 설치하는 명령어 </a:t>
            </a:r>
            <a:r>
              <a:rPr lang="en-US" altLang="ko-KR" dirty="0">
                <a:solidFill>
                  <a:srgbClr val="347B8C"/>
                </a:solidFill>
              </a:rPr>
              <a:t>=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(“(</a:t>
            </a:r>
            <a:r>
              <a:rPr lang="ko-KR" altLang="en-US" dirty="0">
                <a:solidFill>
                  <a:srgbClr val="347B8C"/>
                </a:solidFill>
              </a:rPr>
              <a:t>다운받을 패키지 이름</a:t>
            </a:r>
            <a:r>
              <a:rPr lang="en-US" altLang="ko-KR" dirty="0">
                <a:solidFill>
                  <a:srgbClr val="347B8C"/>
                </a:solidFill>
              </a:rPr>
              <a:t>)”)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	ex)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en-US" altLang="ko-KR" dirty="0">
                <a:solidFill>
                  <a:srgbClr val="347B8C"/>
                </a:solidFill>
              </a:rPr>
              <a:t>”) – 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ko-KR" altLang="en-US" dirty="0">
                <a:solidFill>
                  <a:srgbClr val="347B8C"/>
                </a:solidFill>
              </a:rPr>
              <a:t>라는 패키지를 다운로드</a:t>
            </a:r>
          </a:p>
        </p:txBody>
      </p:sp>
      <p:pic>
        <p:nvPicPr>
          <p:cNvPr id="3" name="그래픽 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83" y="2660568"/>
            <a:ext cx="10076033" cy="28312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8" name="폭발: 8pt 7"/>
          <p:cNvSpPr/>
          <p:nvPr/>
        </p:nvSpPr>
        <p:spPr>
          <a:xfrm>
            <a:off x="6876516" y="2852683"/>
            <a:ext cx="2608891" cy="2608891"/>
          </a:xfrm>
          <a:prstGeom prst="irregularSeal1">
            <a:avLst/>
          </a:prstGeom>
          <a:solidFill>
            <a:schemeClr val="bg1"/>
          </a:solidFill>
          <a:ln w="508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오류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351" y="563339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Q) </a:t>
            </a:r>
            <a:r>
              <a:rPr lang="ko-KR" altLang="en-US" dirty="0">
                <a:solidFill>
                  <a:srgbClr val="347B8C"/>
                </a:solidFill>
              </a:rPr>
              <a:t>오류의 이유는</a:t>
            </a:r>
            <a:r>
              <a:rPr lang="en-US" altLang="ko-KR" dirty="0">
                <a:solidFill>
                  <a:srgbClr val="347B8C"/>
                </a:solidFill>
              </a:rPr>
              <a:t>?</a:t>
            </a:r>
            <a:endParaRPr lang="ko-KR" altLang="en-US" dirty="0">
              <a:solidFill>
                <a:srgbClr val="347B8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350" y="6029667"/>
            <a:ext cx="764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A) R-studio</a:t>
            </a:r>
            <a:r>
              <a:rPr lang="ko-KR" altLang="en-US" dirty="0">
                <a:solidFill>
                  <a:srgbClr val="347B8C"/>
                </a:solidFill>
              </a:rPr>
              <a:t>가 관리자 권한이 없기 때문에 패키지를 다운로드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54480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 </a:t>
            </a:r>
            <a:r>
              <a:rPr lang="ko-KR" altLang="en-US" dirty="0">
                <a:solidFill>
                  <a:srgbClr val="347B8C"/>
                </a:solidFill>
              </a:rPr>
              <a:t>설치 폴더로 이동 </a:t>
            </a:r>
            <a:r>
              <a:rPr lang="en-US" altLang="ko-KR" dirty="0">
                <a:solidFill>
                  <a:srgbClr val="347B8C"/>
                </a:solidFill>
              </a:rPr>
              <a:t>C:\Program Files\</a:t>
            </a:r>
            <a:r>
              <a:rPr lang="en-US" altLang="ko-KR" dirty="0" err="1">
                <a:solidFill>
                  <a:srgbClr val="347B8C"/>
                </a:solidFill>
              </a:rPr>
              <a:t>RStudio</a:t>
            </a:r>
            <a:r>
              <a:rPr lang="en-US" altLang="ko-KR" dirty="0">
                <a:solidFill>
                  <a:srgbClr val="347B8C"/>
                </a:solidFill>
              </a:rPr>
              <a:t>\bin(</a:t>
            </a:r>
            <a:r>
              <a:rPr lang="ko-KR" altLang="en-US" dirty="0">
                <a:solidFill>
                  <a:srgbClr val="347B8C"/>
                </a:solidFill>
              </a:rPr>
              <a:t>기본 설정 위치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  <a:endParaRPr lang="ko-KR" altLang="en-US" dirty="0">
              <a:solidFill>
                <a:srgbClr val="347B8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3" name="그래픽 12" descr="선물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6782" t="16498" r="9575" b="19384"/>
          <a:stretch/>
        </p:blipFill>
        <p:spPr>
          <a:xfrm>
            <a:off x="411369" y="2437916"/>
            <a:ext cx="6132525" cy="300331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889605" y="4835990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94036" y="4920568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95" y="2592646"/>
            <a:ext cx="2617874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263154" y="5586712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263154" y="5674687"/>
            <a:ext cx="999960" cy="461564"/>
            <a:chOff x="8613130" y="5922337"/>
            <a:chExt cx="999960" cy="461564"/>
          </a:xfrm>
        </p:grpSpPr>
        <p:sp>
          <p:nvSpPr>
            <p:cNvPr id="25" name="TextBox 24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112182" y="6231102"/>
            <a:ext cx="1152216" cy="369355"/>
            <a:chOff x="8629272" y="5839816"/>
            <a:chExt cx="1152216" cy="369355"/>
          </a:xfrm>
        </p:grpSpPr>
        <p:sp>
          <p:nvSpPr>
            <p:cNvPr id="28" name="TextBox 27"/>
            <p:cNvSpPr txBox="1"/>
            <p:nvPr/>
          </p:nvSpPr>
          <p:spPr>
            <a:xfrm>
              <a:off x="9022947" y="5839816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272" y="5859819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9494"/>
          <a:stretch/>
        </p:blipFill>
        <p:spPr>
          <a:xfrm>
            <a:off x="7148946" y="3129286"/>
            <a:ext cx="4205730" cy="2140634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30" name="폭발: 8pt 29"/>
          <p:cNvSpPr/>
          <p:nvPr/>
        </p:nvSpPr>
        <p:spPr>
          <a:xfrm>
            <a:off x="9898441" y="3562221"/>
            <a:ext cx="1472650" cy="1472650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138212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벡터</a:t>
            </a:r>
            <a:r>
              <a:rPr lang="en-US" altLang="ko-KR" dirty="0">
                <a:solidFill>
                  <a:srgbClr val="347B8C"/>
                </a:solidFill>
              </a:rPr>
              <a:t>: R</a:t>
            </a:r>
            <a:r>
              <a:rPr lang="ko-KR" altLang="en-US" dirty="0">
                <a:solidFill>
                  <a:srgbClr val="347B8C"/>
                </a:solidFill>
              </a:rPr>
              <a:t>의 기본 데이터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c(#data)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&gt; </a:t>
            </a:r>
            <a:r>
              <a:rPr lang="ko-KR" altLang="en-US" dirty="0">
                <a:solidFill>
                  <a:srgbClr val="347B8C"/>
                </a:solidFill>
              </a:rPr>
              <a:t>행렬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같은 형태의 자료를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차원으로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matrix(#data, </a:t>
            </a:r>
            <a:r>
              <a:rPr lang="en-US" altLang="ko-KR" dirty="0" err="1">
                <a:solidFill>
                  <a:srgbClr val="347B8C"/>
                </a:solidFill>
              </a:rPr>
              <a:t>ncol</a:t>
            </a:r>
            <a:r>
              <a:rPr lang="en-US" altLang="ko-KR" dirty="0">
                <a:solidFill>
                  <a:srgbClr val="347B8C"/>
                </a:solidFill>
              </a:rPr>
              <a:t> = #</a:t>
            </a:r>
            <a:r>
              <a:rPr lang="ko-KR" altLang="en-US" dirty="0">
                <a:solidFill>
                  <a:srgbClr val="347B8C"/>
                </a:solidFill>
              </a:rPr>
              <a:t>열의 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배열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행렬과 비슷하나 다차원으로 배열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  </a:t>
            </a:r>
            <a:r>
              <a:rPr lang="en-US" altLang="ko-KR" sz="1600" dirty="0">
                <a:solidFill>
                  <a:srgbClr val="347B8C"/>
                </a:solidFill>
              </a:rPr>
              <a:t>a = array(#data, c(#</a:t>
            </a:r>
            <a:r>
              <a:rPr lang="ko-KR" altLang="en-US" sz="1600" dirty="0">
                <a:solidFill>
                  <a:srgbClr val="347B8C"/>
                </a:solidFill>
              </a:rPr>
              <a:t>행의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열의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차원의 수</a:t>
            </a:r>
            <a:r>
              <a:rPr lang="en-US" altLang="ko-KR" sz="1600" dirty="0">
                <a:solidFill>
                  <a:srgbClr val="347B8C"/>
                </a:solidFill>
              </a:rPr>
              <a:t>))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7" y="3546290"/>
            <a:ext cx="1406081" cy="61083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7" y="5214729"/>
            <a:ext cx="1924050" cy="75247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5" y="3546290"/>
            <a:ext cx="2009775" cy="261448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3" name="그래픽 22" descr="기어가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리스트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서로 다른 구조의 데이터를 묶은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       ex) a = list(#</a:t>
            </a:r>
            <a:r>
              <a:rPr lang="en-US" altLang="ko-KR" dirty="0" err="1">
                <a:solidFill>
                  <a:srgbClr val="347B8C"/>
                </a:solidFill>
              </a:rPr>
              <a:t>data_name</a:t>
            </a:r>
            <a:r>
              <a:rPr lang="en-US" altLang="ko-KR" dirty="0">
                <a:solidFill>
                  <a:srgbClr val="347B8C"/>
                </a:solidFill>
              </a:rPr>
              <a:t>=#data)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47B8C"/>
                </a:solidFill>
              </a:rPr>
              <a:t>    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데이터 프레임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데이터 유형에 상관없이 데이터를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          </a:t>
            </a:r>
            <a:r>
              <a:rPr lang="en-US" altLang="ko-KR" sz="105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  <a:r>
              <a:rPr lang="ko-KR" altLang="en-US" dirty="0">
                <a:solidFill>
                  <a:srgbClr val="347B8C"/>
                </a:solidFill>
              </a:rPr>
              <a:t>원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</a:t>
            </a:r>
            <a:r>
              <a:rPr lang="en-US" altLang="ko-KR" sz="1600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data1=c(#data1)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</a:t>
            </a:r>
            <a:r>
              <a:rPr lang="en-US" altLang="ko-KR" sz="10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data2=c(#data2)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</a:t>
            </a:r>
            <a:r>
              <a:rPr lang="en-US" altLang="ko-KR" sz="16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a=</a:t>
            </a:r>
            <a:r>
              <a:rPr lang="en-US" altLang="ko-KR" dirty="0" err="1">
                <a:solidFill>
                  <a:srgbClr val="347B8C"/>
                </a:solidFill>
              </a:rPr>
              <a:t>data.frame</a:t>
            </a:r>
            <a:r>
              <a:rPr lang="en-US" altLang="ko-KR" dirty="0">
                <a:solidFill>
                  <a:srgbClr val="347B8C"/>
                </a:solidFill>
              </a:rPr>
              <a:t>(data1,data2)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37" y="3546290"/>
            <a:ext cx="3844899" cy="285752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3" y="4597736"/>
            <a:ext cx="3872484" cy="16250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 – 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http://insightteller.tistory.com/entry/R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크롤링하기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보배드림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예제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4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크롤링을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위한 패키지 다운로드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이름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불러오기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require(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690279"/>
            <a:ext cx="9648825" cy="2933700"/>
          </a:xfrm>
          <a:prstGeom prst="rect">
            <a:avLst/>
          </a:prstGeom>
          <a:ln w="38100">
            <a:solidFill>
              <a:srgbClr val="347B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33603" y="2719540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256" y="4859625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2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12" name="순서도: 대체 처리 11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목</a:t>
              </a:r>
              <a:r>
                <a:rPr lang="en-US" altLang="ko-KR" sz="4000" b="1" dirty="0">
                  <a:solidFill>
                    <a:srgbClr val="347B8C"/>
                  </a:solidFill>
                </a:rPr>
                <a:t> </a:t>
              </a:r>
              <a:r>
                <a:rPr lang="ko-KR" altLang="en-US" sz="4000" b="1" dirty="0">
                  <a:solidFill>
                    <a:srgbClr val="347B8C"/>
                  </a:solidFill>
                </a:rPr>
                <a:t>차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72542" y="297409"/>
              <a:ext cx="1217066" cy="1217066"/>
              <a:chOff x="315392" y="164059"/>
              <a:chExt cx="1217066" cy="1217066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15392" y="164059"/>
                <a:ext cx="1217066" cy="121706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48A6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85C3D2"/>
                  </a:solidFill>
                </a:endParaRPr>
              </a:p>
            </p:txBody>
          </p:sp>
          <p:pic>
            <p:nvPicPr>
              <p:cNvPr id="5" name="그래픽 4" descr="돋보기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725" y="3153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819151" y="1971675"/>
            <a:ext cx="5000624" cy="800099"/>
            <a:chOff x="895351" y="2238375"/>
            <a:chExt cx="5000624" cy="800099"/>
          </a:xfrm>
        </p:grpSpPr>
        <p:sp>
          <p:nvSpPr>
            <p:cNvPr id="20" name="사각형: 둥근 모서리 19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9" name="사각형: 둥근 모서리 1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1</a:t>
              </a:r>
              <a:endParaRPr lang="ko-KR" altLang="en-US" sz="4400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9151" y="3190875"/>
            <a:ext cx="5000624" cy="800099"/>
            <a:chOff x="895351" y="2238375"/>
            <a:chExt cx="5000624" cy="800099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2</a:t>
              </a:r>
              <a:endParaRPr lang="ko-KR" altLang="en-US" sz="4400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19151" y="4410075"/>
            <a:ext cx="5000624" cy="800099"/>
            <a:chOff x="895351" y="2238375"/>
            <a:chExt cx="5000624" cy="800099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3</a:t>
              </a:r>
              <a:endParaRPr lang="ko-KR" altLang="en-US" sz="4400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19151" y="5629275"/>
            <a:ext cx="5000624" cy="800099"/>
            <a:chOff x="895351" y="2238375"/>
            <a:chExt cx="5000624" cy="800099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R-</a:t>
              </a:r>
              <a:r>
                <a:rPr lang="en-US" altLang="ko-KR" sz="2200" dirty="0" err="1">
                  <a:solidFill>
                    <a:srgbClr val="347B8C"/>
                  </a:solidFill>
                  <a:latin typeface="Arial Black" panose="020B0A04020102020204" pitchFamily="34" charset="0"/>
                </a:rPr>
                <a:t>sudio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설치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0" name="사각형: 둥근 모서리 29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4</a:t>
              </a:r>
              <a:endParaRPr lang="ko-KR" altLang="en-US" sz="44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62701" y="1952625"/>
            <a:ext cx="5000624" cy="800099"/>
            <a:chOff x="895351" y="2238375"/>
            <a:chExt cx="5000624" cy="80009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package install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5</a:t>
              </a:r>
              <a:endParaRPr lang="ko-KR" altLang="en-US" sz="44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62701" y="3171825"/>
            <a:ext cx="5000624" cy="800099"/>
            <a:chOff x="895351" y="2238375"/>
            <a:chExt cx="5000624" cy="800099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분석을 위한</a:t>
              </a:r>
              <a:endParaRPr lang="en-US" altLang="ko-KR" sz="2200" dirty="0">
                <a:solidFill>
                  <a:srgbClr val="347B8C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setting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6</a:t>
              </a:r>
              <a:endParaRPr lang="ko-KR" altLang="en-US" sz="44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62701" y="4391025"/>
            <a:ext cx="5000624" cy="800099"/>
            <a:chOff x="895351" y="2238375"/>
            <a:chExt cx="5000624" cy="800099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7</a:t>
              </a:r>
              <a:endParaRPr lang="ko-KR" altLang="en-US" sz="44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62701" y="5610225"/>
            <a:ext cx="5000624" cy="800099"/>
            <a:chOff x="895351" y="2238375"/>
            <a:chExt cx="5000624" cy="800099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 결과 해석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8</a:t>
              </a:r>
              <a:endParaRPr lang="ko-KR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30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정보를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스크래핑할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 사이트의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페이지의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html tag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가져온다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사이트에 접속하여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12F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눌러 사이트의 구조를 파악한다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556069"/>
            <a:ext cx="10835695" cy="99948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4822044"/>
            <a:ext cx="11083636" cy="48490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051837" y="5064498"/>
            <a:ext cx="3420221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3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" b="6694"/>
          <a:stretch/>
        </p:blipFill>
        <p:spPr>
          <a:xfrm>
            <a:off x="554151" y="2119184"/>
            <a:ext cx="7972618" cy="398005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726794" y="2119184"/>
            <a:ext cx="288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원하는 정보가 어느 위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치에 있는지 파악</a:t>
            </a:r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6794" y="2916848"/>
            <a:ext cx="288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현재 페이지에서는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div class = </a:t>
            </a:r>
            <a:r>
              <a:rPr lang="en-US" altLang="ko-KR" dirty="0" err="1">
                <a:solidFill>
                  <a:srgbClr val="347B8C"/>
                </a:solidFill>
              </a:rPr>
              <a:t>pc_desc</a:t>
            </a:r>
            <a:r>
              <a:rPr lang="en-US" altLang="ko-KR" dirty="0">
                <a:solidFill>
                  <a:srgbClr val="347B8C"/>
                </a:solidFill>
              </a:rPr>
              <a:t>_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info</a:t>
            </a:r>
            <a:r>
              <a:rPr lang="ko-KR" altLang="en-US" dirty="0">
                <a:solidFill>
                  <a:srgbClr val="347B8C"/>
                </a:solidFill>
              </a:rPr>
              <a:t>에 원하는 정보가</a:t>
            </a:r>
            <a:endParaRPr lang="en-US" altLang="ko-KR" dirty="0">
              <a:solidFill>
                <a:srgbClr val="347B8C"/>
              </a:solidFill>
            </a:endParaRPr>
          </a:p>
          <a:p>
            <a:r>
              <a:rPr lang="en-US" altLang="ko-KR" dirty="0">
                <a:solidFill>
                  <a:srgbClr val="347B8C"/>
                </a:solidFill>
              </a:rPr>
              <a:t>  </a:t>
            </a:r>
            <a:r>
              <a:rPr lang="ko-KR" altLang="en-US" dirty="0">
                <a:solidFill>
                  <a:srgbClr val="347B8C"/>
                </a:solidFill>
              </a:rPr>
              <a:t> 기제 되어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있음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8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</a:rPr>
              <a:t>pc_desc_info</a:t>
            </a:r>
            <a:r>
              <a:rPr lang="en-US" altLang="ko-KR" sz="2000" dirty="0">
                <a:solidFill>
                  <a:srgbClr val="347B8C"/>
                </a:solidFill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안의 데이터를 모두 가져옴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html_nodes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url,css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=(#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가져올 데이터의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class))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35426"/>
            <a:ext cx="8327300" cy="219265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4771490"/>
            <a:ext cx="9782175" cy="17335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685179" y="4238774"/>
            <a:ext cx="288354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48A6B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347B8C"/>
                </a:solidFill>
              </a:rPr>
              <a:t>가져온 데이터의 </a:t>
            </a:r>
            <a:r>
              <a:rPr lang="en-US" altLang="ko-KR" dirty="0" err="1">
                <a:solidFill>
                  <a:srgbClr val="347B8C"/>
                </a:solidFill>
              </a:rPr>
              <a:t>PC_title</a:t>
            </a:r>
            <a:r>
              <a:rPr lang="ko-KR" altLang="en-US" dirty="0">
                <a:solidFill>
                  <a:srgbClr val="347B8C"/>
                </a:solidFill>
              </a:rPr>
              <a:t>의 정보확인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pc_title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&amp;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후기 수 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372913"/>
            <a:ext cx="8327300" cy="211217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5225091"/>
            <a:ext cx="11083636" cy="68335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69271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&amp;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후기 수의 정보가 문자열이기 때문에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numeric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으로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형변환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as.numeric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변환할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data))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홀수가 평가 점수 짝수가 후기 수 임으로 데이터를 나누기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data flame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23783"/>
            <a:ext cx="11083636" cy="40957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3591334"/>
            <a:ext cx="8991600" cy="142247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2" y="5677406"/>
            <a:ext cx="3543300" cy="5810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4296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데이터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setting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완료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54" y="1823504"/>
            <a:ext cx="4629150" cy="46672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70891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arules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부착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                          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분석을 위해서는 데이터를 “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transaction”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타입으로 변경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                                                               &gt; rule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93017"/>
            <a:ext cx="6019800" cy="29051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481014"/>
            <a:ext cx="4753841" cy="55418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35" y="3806141"/>
            <a:ext cx="4996380" cy="19647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13740" y="5544615"/>
            <a:ext cx="729485" cy="11203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  <a:stCxn id="21" idx="3"/>
            <a:endCxn id="16" idx="1"/>
          </p:cNvCxnSpPr>
          <p:nvPr/>
        </p:nvCxnSpPr>
        <p:spPr>
          <a:xfrm flipV="1">
            <a:off x="5214025" y="5600631"/>
            <a:ext cx="2199715" cy="397476"/>
          </a:xfrm>
          <a:prstGeom prst="line">
            <a:avLst/>
          </a:prstGeom>
          <a:ln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9191" y="5770863"/>
            <a:ext cx="2684834" cy="45448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2329</a:t>
            </a:r>
            <a:r>
              <a:rPr lang="ko-KR" altLang="en-US" dirty="0">
                <a:solidFill>
                  <a:srgbClr val="347B8C"/>
                </a:solidFill>
              </a:rPr>
              <a:t>개의</a:t>
            </a:r>
            <a:r>
              <a:rPr lang="en-US" altLang="ko-KR" dirty="0">
                <a:solidFill>
                  <a:srgbClr val="347B8C"/>
                </a:solidFill>
              </a:rPr>
              <a:t> rule</a:t>
            </a:r>
            <a:r>
              <a:rPr lang="ko-KR" altLang="en-US" dirty="0">
                <a:solidFill>
                  <a:srgbClr val="347B8C"/>
                </a:solidFill>
              </a:rPr>
              <a:t>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132530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rule.list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&lt;-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as.data.frame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(inspect(rules)))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61356"/>
            <a:ext cx="8327300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979802" y="2461356"/>
            <a:ext cx="288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변수 간의 상관 관계가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 없기 때문에 </a:t>
            </a:r>
            <a:r>
              <a:rPr lang="en-US" altLang="ko-KR" dirty="0">
                <a:solidFill>
                  <a:srgbClr val="347B8C"/>
                </a:solidFill>
              </a:rPr>
              <a:t>rule</a:t>
            </a:r>
            <a:r>
              <a:rPr lang="ko-KR" altLang="en-US" dirty="0">
                <a:solidFill>
                  <a:srgbClr val="347B8C"/>
                </a:solidFill>
              </a:rPr>
              <a:t>의 생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성이 많아지고 연관성이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발견되지 않는다</a:t>
            </a:r>
            <a:r>
              <a:rPr lang="en-US" altLang="ko-KR" dirty="0">
                <a:solidFill>
                  <a:srgbClr val="347B8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01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연관성이 있는 데이터로 연관성 분석 시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http://blog.daum.net/sys4ppl/6)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원의 크기는 각 규칙의 지지도를 색상의 진하기는 향상도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(lift)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를 보여준다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이름 앞의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숫자는 그 조건으로 되어 있는 연관규칙의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에 ”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+“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와 함께 표시된 숫자는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표시가 생략된 물품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4141093" cy="1217066"/>
            <a:chOff x="372542" y="297409"/>
            <a:chExt cx="4141093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361828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40941" y="644332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507914"/>
            <a:ext cx="6647256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06" y="2507914"/>
            <a:ext cx="4344151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18579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86587" y="-1780413"/>
            <a:ext cx="10418826" cy="10418826"/>
            <a:chOff x="886587" y="-1780413"/>
            <a:chExt cx="10418826" cy="10418826"/>
          </a:xfrm>
        </p:grpSpPr>
        <p:pic>
          <p:nvPicPr>
            <p:cNvPr id="5" name="그래픽 4" descr="태블릿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587" y="-1780413"/>
              <a:ext cx="10418826" cy="1041882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390776" y="1038225"/>
              <a:ext cx="7391400" cy="480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50134" y="2613392"/>
            <a:ext cx="60917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000" b="1" cap="none" spc="0" dirty="0">
                <a:ln w="0"/>
                <a:solidFill>
                  <a:srgbClr val="85C3D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746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0500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solidFill>
                  <a:srgbClr val="347B8C"/>
                </a:solidFill>
                <a:latin typeface="Arial Black" panose="020B0A04020102020204" pitchFamily="34" charset="0"/>
              </a:rPr>
              <a:t>Crawling</a:t>
            </a:r>
            <a:br>
              <a:rPr lang="en-US" altLang="ko-KR" dirty="0">
                <a:solidFill>
                  <a:srgbClr val="347B8C"/>
                </a:solidFill>
              </a:rPr>
            </a:br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347B8C"/>
                </a:solidFill>
              </a:rPr>
              <a:t>무수히 많은 컴퓨터에 분산 저장 되어있는 문서를 수집하여 검색 대상의 색인으로 포함시키는 기술</a:t>
            </a:r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endParaRPr lang="en-US" altLang="ko-KR" sz="2000" b="1" i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 </a:t>
            </a:r>
            <a:r>
              <a:rPr lang="en-US" altLang="ko-KR" b="1" i="1" dirty="0">
                <a:solidFill>
                  <a:srgbClr val="347B8C"/>
                </a:solidFill>
              </a:rPr>
              <a:t>- http://4944.tistory.com/168 </a:t>
            </a:r>
            <a:r>
              <a:rPr lang="en-US" altLang="ko-KR" b="1" i="1" u="sng" dirty="0">
                <a:solidFill>
                  <a:srgbClr val="347B8C"/>
                </a:solidFill>
              </a:rPr>
              <a:t>(by. </a:t>
            </a:r>
            <a:r>
              <a:rPr lang="ko-KR" altLang="en-US" b="1" i="1" dirty="0" err="1">
                <a:solidFill>
                  <a:srgbClr val="347B8C"/>
                </a:solidFill>
              </a:rPr>
              <a:t>만웅이의</a:t>
            </a:r>
            <a:r>
              <a:rPr lang="ko-KR" altLang="en-US" b="1" i="1" dirty="0">
                <a:solidFill>
                  <a:srgbClr val="347B8C"/>
                </a:solidFill>
              </a:rPr>
              <a:t> 꿀 정보</a:t>
            </a:r>
            <a:r>
              <a:rPr lang="en-US" altLang="ko-KR" b="1" i="1" dirty="0">
                <a:solidFill>
                  <a:srgbClr val="347B8C"/>
                </a:solidFill>
              </a:rPr>
              <a:t>)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pic>
        <p:nvPicPr>
          <p:cNvPr id="3" name="그래픽 2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608" y="675109"/>
            <a:ext cx="258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9101" y="1681850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R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sz="2000" b="1" dirty="0">
                <a:solidFill>
                  <a:srgbClr val="347B8C"/>
                </a:solidFill>
              </a:rPr>
              <a:t>R</a:t>
            </a:r>
            <a:r>
              <a:rPr lang="ko-KR" altLang="en-US" sz="2000" b="1" dirty="0">
                <a:solidFill>
                  <a:srgbClr val="347B8C"/>
                </a:solidFill>
              </a:rPr>
              <a:t>은 오픈소스 프로그램으로 통계</a:t>
            </a:r>
            <a:r>
              <a:rPr lang="en-US" altLang="ko-KR" sz="2000" b="1" dirty="0">
                <a:solidFill>
                  <a:srgbClr val="347B8C"/>
                </a:solidFill>
              </a:rPr>
              <a:t>/</a:t>
            </a:r>
            <a:r>
              <a:rPr lang="ko-KR" altLang="en-US" sz="2000" b="1" dirty="0" err="1">
                <a:solidFill>
                  <a:srgbClr val="347B8C"/>
                </a:solidFill>
              </a:rPr>
              <a:t>데이터마이닝</a:t>
            </a:r>
            <a:r>
              <a:rPr lang="ko-KR" altLang="en-US" sz="2000" b="1" dirty="0">
                <a:solidFill>
                  <a:srgbClr val="347B8C"/>
                </a:solidFill>
              </a:rPr>
              <a:t> 또는 그래프를 위한 통계분석 프로그램입니다</a:t>
            </a:r>
            <a:r>
              <a:rPr lang="en-US" altLang="ko-KR" sz="2000" b="1" dirty="0">
                <a:solidFill>
                  <a:srgbClr val="347B8C"/>
                </a:solidFill>
              </a:rPr>
              <a:t>. </a:t>
            </a:r>
            <a:r>
              <a:rPr lang="ko-KR" altLang="en-US" sz="2000" b="1" dirty="0">
                <a:solidFill>
                  <a:srgbClr val="347B8C"/>
                </a:solidFill>
              </a:rPr>
              <a:t>주로 연구 및 산업별 응용프로그램이나 인공지능 등 다양한 분야에 사용되고 있으며 최근에는 기업들이 많이 사용하기 시작했습니다</a:t>
            </a:r>
            <a:r>
              <a:rPr lang="en-US" altLang="ko-KR" sz="2000" b="1" dirty="0">
                <a:solidFill>
                  <a:srgbClr val="347B8C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- http://aitwill.tistory.com/45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2542" y="297409"/>
            <a:ext cx="2932132" cy="1217066"/>
            <a:chOff x="372542" y="297409"/>
            <a:chExt cx="2932132" cy="1217066"/>
          </a:xfrm>
        </p:grpSpPr>
        <p:sp>
          <p:nvSpPr>
            <p:cNvPr id="13" name="순서도: 대체 처리 12"/>
            <p:cNvSpPr/>
            <p:nvPr/>
          </p:nvSpPr>
          <p:spPr>
            <a:xfrm>
              <a:off x="895351" y="448742"/>
              <a:ext cx="240932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5" name="그래픽 14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9608" y="675109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927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4325917" cy="1217066"/>
            <a:chOff x="372542" y="297409"/>
            <a:chExt cx="4325917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0" y="448742"/>
              <a:ext cx="3803109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en-US" altLang="ko-KR" sz="8000" b="1" dirty="0">
                <a:solidFill>
                  <a:srgbClr val="347B8C"/>
                </a:solidFill>
              </a:rPr>
              <a:t> </a:t>
            </a: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안의 패키지를 이용하여 웹으로 부터 데이터를 </a:t>
            </a:r>
            <a:r>
              <a:rPr lang="ko-KR" altLang="en-US" b="1" dirty="0" err="1">
                <a:solidFill>
                  <a:srgbClr val="347B8C"/>
                </a:solidFill>
              </a:rPr>
              <a:t>스크래핑</a:t>
            </a:r>
            <a:r>
              <a:rPr lang="ko-KR" altLang="en-US" b="1" dirty="0">
                <a:solidFill>
                  <a:srgbClr val="347B8C"/>
                </a:solidFill>
              </a:rPr>
              <a:t> 한 후 </a:t>
            </a:r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로 데이터를 분석하는 작업</a:t>
            </a:r>
          </a:p>
        </p:txBody>
      </p:sp>
      <p:pic>
        <p:nvPicPr>
          <p:cNvPr id="8" name="그래픽 7" descr="전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8" y="675109"/>
            <a:ext cx="292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0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R-Studio </a:t>
            </a:r>
            <a:r>
              <a:rPr lang="ko-KR" altLang="en-US" dirty="0">
                <a:solidFill>
                  <a:srgbClr val="347B8C"/>
                </a:solidFill>
              </a:rPr>
              <a:t>설치 페이지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en-US" altLang="ko-KR" dirty="0">
                <a:solidFill>
                  <a:srgbClr val="347B8C"/>
                </a:solidFill>
                <a:hlinkClick r:id="rId2"/>
              </a:rPr>
              <a:t>https://www.rstudio.com/</a:t>
            </a:r>
            <a:endParaRPr lang="ko-KR" altLang="en-US" dirty="0">
              <a:solidFill>
                <a:srgbClr val="347B8C"/>
              </a:solidFill>
            </a:endParaRPr>
          </a:p>
        </p:txBody>
      </p:sp>
      <p:pic>
        <p:nvPicPr>
          <p:cNvPr id="3" name="그래픽 2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72542" y="2537393"/>
            <a:ext cx="7063888" cy="3836960"/>
            <a:chOff x="372542" y="2537393"/>
            <a:chExt cx="7063888" cy="38369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b="4559"/>
            <a:stretch/>
          </p:blipFill>
          <p:spPr>
            <a:xfrm>
              <a:off x="554364" y="2679689"/>
              <a:ext cx="6882066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2" name="타원 21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78540" y="4527021"/>
            <a:ext cx="1277262" cy="1641265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90" y="1885416"/>
            <a:ext cx="3495675" cy="4543425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18" name="직사각형 17"/>
          <p:cNvSpPr/>
          <p:nvPr/>
        </p:nvSpPr>
        <p:spPr>
          <a:xfrm>
            <a:off x="8531870" y="5690681"/>
            <a:ext cx="1277262" cy="30155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035821" y="5912789"/>
            <a:ext cx="873323" cy="461564"/>
            <a:chOff x="8613130" y="5922337"/>
            <a:chExt cx="873323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>
            <a:cxnSpLocks/>
            <a:stCxn id="9" idx="3"/>
            <a:endCxn id="16" idx="1"/>
          </p:cNvCxnSpPr>
          <p:nvPr/>
        </p:nvCxnSpPr>
        <p:spPr>
          <a:xfrm flipV="1">
            <a:off x="3455802" y="4157129"/>
            <a:ext cx="4552088" cy="1190525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   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5800" y="2598408"/>
            <a:ext cx="5304095" cy="2882765"/>
            <a:chOff x="372542" y="2537393"/>
            <a:chExt cx="7059751" cy="38369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79689"/>
              <a:ext cx="6873793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2</a:t>
              </a:r>
            </a:p>
          </p:txBody>
        </p:sp>
      </p:grp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2220807" y="3834534"/>
            <a:ext cx="505838" cy="1601419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stCxn id="16" idx="3"/>
            <a:endCxn id="24" idx="1"/>
          </p:cNvCxnSpPr>
          <p:nvPr/>
        </p:nvCxnSpPr>
        <p:spPr>
          <a:xfrm flipV="1">
            <a:off x="2726645" y="4137257"/>
            <a:ext cx="1498230" cy="497987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75" y="1752070"/>
            <a:ext cx="2786659" cy="4770373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26" name="직사각형 25"/>
          <p:cNvSpPr/>
          <p:nvPr/>
        </p:nvSpPr>
        <p:spPr>
          <a:xfrm>
            <a:off x="5652613" y="5763270"/>
            <a:ext cx="1220792" cy="38534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086475" y="6069164"/>
            <a:ext cx="873323" cy="461564"/>
            <a:chOff x="8613130" y="5922337"/>
            <a:chExt cx="873323" cy="461564"/>
          </a:xfrm>
        </p:grpSpPr>
        <p:sp>
          <p:nvSpPr>
            <p:cNvPr id="28" name="TextBox 27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7245909" y="1752070"/>
            <a:ext cx="4353155" cy="1585976"/>
            <a:chOff x="702026" y="2537674"/>
            <a:chExt cx="6373454" cy="211093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709"/>
            <a:stretch/>
          </p:blipFill>
          <p:spPr>
            <a:xfrm>
              <a:off x="915313" y="2679691"/>
              <a:ext cx="6160167" cy="1968916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702026" y="2537674"/>
              <a:ext cx="426574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347B8C"/>
                  </a:solidFill>
                </a:rPr>
                <a:t>3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683116" y="2130499"/>
            <a:ext cx="241527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683116" y="2256102"/>
            <a:ext cx="873323" cy="461564"/>
            <a:chOff x="8613130" y="5922337"/>
            <a:chExt cx="873323" cy="461564"/>
          </a:xfrm>
        </p:grpSpPr>
        <p:sp>
          <p:nvSpPr>
            <p:cNvPr id="39" name="TextBox 3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258371" y="3827610"/>
            <a:ext cx="4383550" cy="2381338"/>
            <a:chOff x="372542" y="2537393"/>
            <a:chExt cx="7059751" cy="3835169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81479"/>
              <a:ext cx="6873793" cy="369108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347B8C"/>
                  </a:solidFill>
                </a:rPr>
                <a:t>4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8621106" y="460374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8809793" y="4659551"/>
            <a:ext cx="873323" cy="461564"/>
            <a:chOff x="8613130" y="5922337"/>
            <a:chExt cx="873323" cy="461564"/>
          </a:xfrm>
        </p:grpSpPr>
        <p:sp>
          <p:nvSpPr>
            <p:cNvPr id="46" name="TextBox 4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3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30986" y="1811884"/>
            <a:ext cx="5304095" cy="2754311"/>
            <a:chOff x="372542" y="2537393"/>
            <a:chExt cx="7059751" cy="36659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0661"/>
              <a:ext cx="6873793" cy="3352720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5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382920" y="2444202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600791" y="2500012"/>
            <a:ext cx="873323" cy="461564"/>
            <a:chOff x="8613130" y="5922337"/>
            <a:chExt cx="873323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033032" y="3482258"/>
            <a:ext cx="5304095" cy="2752309"/>
            <a:chOff x="372542" y="2537393"/>
            <a:chExt cx="7059751" cy="36633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3324"/>
              <a:ext cx="6873793" cy="334739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1" name="타원 20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6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43847" y="4063623"/>
            <a:ext cx="100892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16228" y="4125294"/>
            <a:ext cx="873323" cy="461564"/>
            <a:chOff x="8613130" y="5922337"/>
            <a:chExt cx="873323" cy="461564"/>
          </a:xfrm>
        </p:grpSpPr>
        <p:sp>
          <p:nvSpPr>
            <p:cNvPr id="24" name="TextBox 23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229976" y="2449098"/>
            <a:ext cx="1056939" cy="1488703"/>
            <a:chOff x="6861377" y="1933243"/>
            <a:chExt cx="1056939" cy="14887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/>
            <a:srcRect r="13811"/>
            <a:stretch/>
          </p:blipFill>
          <p:spPr>
            <a:xfrm>
              <a:off x="7007056" y="2078921"/>
              <a:ext cx="911260" cy="1343025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7" name="타원 26"/>
            <p:cNvSpPr/>
            <p:nvPr/>
          </p:nvSpPr>
          <p:spPr>
            <a:xfrm>
              <a:off x="6861377" y="1933243"/>
              <a:ext cx="291356" cy="2913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7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2441" y="3105574"/>
            <a:ext cx="1799557" cy="437820"/>
            <a:chOff x="8589386" y="5946081"/>
            <a:chExt cx="1799557" cy="437820"/>
          </a:xfrm>
        </p:grpSpPr>
        <p:sp>
          <p:nvSpPr>
            <p:cNvPr id="29" name="TextBox 28"/>
            <p:cNvSpPr txBox="1"/>
            <p:nvPr/>
          </p:nvSpPr>
          <p:spPr>
            <a:xfrm>
              <a:off x="8854549" y="6014569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5320"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85" y="3773614"/>
            <a:ext cx="3362325" cy="183832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1" name="타원 30"/>
          <p:cNvSpPr/>
          <p:nvPr/>
        </p:nvSpPr>
        <p:spPr>
          <a:xfrm>
            <a:off x="7685607" y="3642666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8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619092" y="5303818"/>
            <a:ext cx="873323" cy="461564"/>
            <a:chOff x="8613130" y="5922337"/>
            <a:chExt cx="873323" cy="461564"/>
          </a:xfrm>
        </p:grpSpPr>
        <p:sp>
          <p:nvSpPr>
            <p:cNvPr id="33" name="TextBox 32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6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7" y="1902245"/>
            <a:ext cx="2581665" cy="211954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3" name="타원 12"/>
          <p:cNvSpPr/>
          <p:nvPr/>
        </p:nvSpPr>
        <p:spPr>
          <a:xfrm>
            <a:off x="458113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9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377458" y="3888959"/>
            <a:ext cx="793930" cy="419604"/>
            <a:chOff x="8613130" y="5922337"/>
            <a:chExt cx="873323" cy="461564"/>
          </a:xfrm>
        </p:grpSpPr>
        <p:sp>
          <p:nvSpPr>
            <p:cNvPr id="15" name="TextBox 14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51" y="1895121"/>
            <a:ext cx="2581665" cy="21166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3307417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rgbClr val="347B8C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219725" y="3879896"/>
            <a:ext cx="793930" cy="419604"/>
            <a:chOff x="8613130" y="5922337"/>
            <a:chExt cx="873323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86" y="1906688"/>
            <a:ext cx="2581665" cy="21150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6149182" y="17804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065421" y="3888959"/>
            <a:ext cx="793930" cy="419604"/>
            <a:chOff x="8613130" y="5922337"/>
            <a:chExt cx="873323" cy="461564"/>
          </a:xfrm>
        </p:grpSpPr>
        <p:sp>
          <p:nvSpPr>
            <p:cNvPr id="36" name="TextBox 3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261552" y="175460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6511" y="177633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21" y="1923614"/>
            <a:ext cx="2581665" cy="2108654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45" name="타원 44"/>
          <p:cNvSpPr/>
          <p:nvPr/>
        </p:nvSpPr>
        <p:spPr>
          <a:xfrm>
            <a:off x="8987017" y="1794138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8229" y="179413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8" y="4312006"/>
            <a:ext cx="258166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1" name="타원 50"/>
          <p:cNvSpPr/>
          <p:nvPr/>
        </p:nvSpPr>
        <p:spPr>
          <a:xfrm>
            <a:off x="422094" y="41790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38332" y="6276960"/>
            <a:ext cx="848879" cy="335757"/>
            <a:chOff x="8613130" y="5910614"/>
            <a:chExt cx="933767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5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73306" y="417908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13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9" y="4296071"/>
            <a:ext cx="2560977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7" name="타원 56"/>
          <p:cNvSpPr/>
          <p:nvPr/>
        </p:nvSpPr>
        <p:spPr>
          <a:xfrm>
            <a:off x="332403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40269" y="6261025"/>
            <a:ext cx="848879" cy="335757"/>
            <a:chOff x="8613130" y="5910614"/>
            <a:chExt cx="933767" cy="369332"/>
          </a:xfrm>
        </p:grpSpPr>
        <p:sp>
          <p:nvSpPr>
            <p:cNvPr id="59" name="TextBox 58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/>
          <p:cNvSpPr txBox="1"/>
          <p:nvPr/>
        </p:nvSpPr>
        <p:spPr>
          <a:xfrm>
            <a:off x="327524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14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70" y="4296071"/>
            <a:ext cx="256001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3" name="타원 62"/>
          <p:cNvSpPr/>
          <p:nvPr/>
        </p:nvSpPr>
        <p:spPr>
          <a:xfrm>
            <a:off x="616264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8078879" y="6261025"/>
            <a:ext cx="848879" cy="335757"/>
            <a:chOff x="8613130" y="5910614"/>
            <a:chExt cx="933767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611385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15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33" y="4283395"/>
            <a:ext cx="2548393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9" name="타원 68"/>
          <p:cNvSpPr/>
          <p:nvPr/>
        </p:nvSpPr>
        <p:spPr>
          <a:xfrm>
            <a:off x="8963593" y="4150476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879831" y="6248349"/>
            <a:ext cx="848879" cy="335757"/>
            <a:chOff x="8613130" y="5910614"/>
            <a:chExt cx="93376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2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/>
          <p:cNvSpPr txBox="1"/>
          <p:nvPr/>
        </p:nvSpPr>
        <p:spPr>
          <a:xfrm>
            <a:off x="8914805" y="415047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16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0903256" y="3902663"/>
            <a:ext cx="793930" cy="419604"/>
            <a:chOff x="8613130" y="5922337"/>
            <a:chExt cx="873323" cy="461564"/>
          </a:xfrm>
        </p:grpSpPr>
        <p:sp>
          <p:nvSpPr>
            <p:cNvPr id="47" name="TextBox 4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171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877</Words>
  <Application>Microsoft Office PowerPoint</Application>
  <PresentationFormat>와이드스크린</PresentationFormat>
  <Paragraphs>332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Arial Black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임동욱</dc:creator>
  <cp:lastModifiedBy>동욱 임</cp:lastModifiedBy>
  <cp:revision>51</cp:revision>
  <dcterms:created xsi:type="dcterms:W3CDTF">2017-05-20T06:44:26Z</dcterms:created>
  <dcterms:modified xsi:type="dcterms:W3CDTF">2017-05-21T04:52:33Z</dcterms:modified>
</cp:coreProperties>
</file>